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58" r:id="rId4"/>
    <p:sldId id="259" r:id="rId5"/>
    <p:sldId id="263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3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01685-5AAA-413A-83A4-9BD5D02EC7C7}" type="datetimeFigureOut">
              <a:rPr lang="ko-KR" altLang="en-US" smtClean="0"/>
              <a:t>2022-01-10-Mon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3EFBB-3B2B-434F-94AA-A33CF084F1A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4100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23B99B9-CFD8-4DD2-9F98-D55DF3E21C4B}" type="slidenum">
              <a:rPr lang="ko-KR" altLang="en-US" smtClean="0"/>
              <a:pPr/>
              <a:t>5</a:t>
            </a:fld>
            <a:endParaRPr lang="ko-K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9DE9-2DD7-4C5C-81D3-AA8788751C63}" type="datetimeFigureOut">
              <a:rPr lang="ko-KR" altLang="en-US" smtClean="0"/>
              <a:pPr/>
              <a:t>2022-01-10-Mon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251A-2C6C-4935-9ECA-74ED8CEFBE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99675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9DE9-2DD7-4C5C-81D3-AA8788751C63}" type="datetimeFigureOut">
              <a:rPr lang="ko-KR" altLang="en-US" smtClean="0"/>
              <a:pPr/>
              <a:t>2022-01-10-Mon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251A-2C6C-4935-9ECA-74ED8CEFBE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73187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9DE9-2DD7-4C5C-81D3-AA8788751C63}" type="datetimeFigureOut">
              <a:rPr lang="ko-KR" altLang="en-US" smtClean="0"/>
              <a:pPr/>
              <a:t>2022-01-10-Mon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251A-2C6C-4935-9ECA-74ED8CEFBE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21531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9DE9-2DD7-4C5C-81D3-AA8788751C63}" type="datetimeFigureOut">
              <a:rPr lang="ko-KR" altLang="en-US" smtClean="0"/>
              <a:pPr/>
              <a:t>2022-01-10-Mon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251A-2C6C-4935-9ECA-74ED8CEFBE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57407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9DE9-2DD7-4C5C-81D3-AA8788751C63}" type="datetimeFigureOut">
              <a:rPr lang="ko-KR" altLang="en-US" smtClean="0"/>
              <a:pPr/>
              <a:t>2022-01-10-Mon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251A-2C6C-4935-9ECA-74ED8CEFBE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3302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9DE9-2DD7-4C5C-81D3-AA8788751C63}" type="datetimeFigureOut">
              <a:rPr lang="ko-KR" altLang="en-US" smtClean="0"/>
              <a:pPr/>
              <a:t>2022-01-10-Mon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251A-2C6C-4935-9ECA-74ED8CEFBE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56595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9DE9-2DD7-4C5C-81D3-AA8788751C63}" type="datetimeFigureOut">
              <a:rPr lang="ko-KR" altLang="en-US" smtClean="0"/>
              <a:pPr/>
              <a:t>2022-01-10-Mon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251A-2C6C-4935-9ECA-74ED8CEFBE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737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9DE9-2DD7-4C5C-81D3-AA8788751C63}" type="datetimeFigureOut">
              <a:rPr lang="ko-KR" altLang="en-US" smtClean="0"/>
              <a:pPr/>
              <a:t>2022-01-10-Mon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251A-2C6C-4935-9ECA-74ED8CEFBE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02407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9DE9-2DD7-4C5C-81D3-AA8788751C63}" type="datetimeFigureOut">
              <a:rPr lang="ko-KR" altLang="en-US" smtClean="0"/>
              <a:pPr/>
              <a:t>2022-01-10-Mon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251A-2C6C-4935-9ECA-74ED8CEFBE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592539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9DE9-2DD7-4C5C-81D3-AA8788751C63}" type="datetimeFigureOut">
              <a:rPr lang="ko-KR" altLang="en-US" smtClean="0"/>
              <a:pPr/>
              <a:t>2022-01-10-Mon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251A-2C6C-4935-9ECA-74ED8CEFBE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88483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9DE9-2DD7-4C5C-81D3-AA8788751C63}" type="datetimeFigureOut">
              <a:rPr lang="ko-KR" altLang="en-US" smtClean="0"/>
              <a:pPr/>
              <a:t>2022-01-10-Mon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251A-2C6C-4935-9ECA-74ED8CEFBE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29619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69DE9-2DD7-4C5C-81D3-AA8788751C63}" type="datetimeFigureOut">
              <a:rPr lang="ko-KR" altLang="en-US" smtClean="0"/>
              <a:pPr/>
              <a:t>2022-01-10-Mon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C251A-2C6C-4935-9ECA-74ED8CEFBE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27788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36605" y="188096"/>
            <a:ext cx="98854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경찰</a:t>
            </a:r>
            <a:r>
              <a:rPr lang="ko-KR" altLang="en-US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청</a:t>
            </a:r>
            <a:r>
              <a:rPr lang="ko-KR" altLang="en-US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 예약 </a:t>
            </a:r>
            <a:r>
              <a:rPr lang="en-US" altLang="ko-KR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SYSTEM URL 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490151" y="686486"/>
            <a:ext cx="98854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URL</a:t>
            </a:r>
            <a:r>
              <a:rPr lang="ko-KR" altLang="en-US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en-US" altLang="ko-KR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https://work.alpensia.net/ur.asp?url=AzRE9I</a:t>
            </a:r>
            <a:endParaRPr lang="en-US" altLang="ko-KR" sz="2400" dirty="0" smtClean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710249" y="2413685"/>
            <a:ext cx="3575222" cy="2842055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경찰청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</a:rPr>
              <a:t>임직원만 </a:t>
            </a:r>
            <a:r>
              <a:rPr lang="ko-KR" altLang="en-US" dirty="0" err="1" smtClean="0">
                <a:solidFill>
                  <a:schemeClr val="tx1"/>
                </a:solidFill>
              </a:rPr>
              <a:t>예약가능한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URL</a:t>
            </a:r>
            <a:r>
              <a:rPr lang="ko-KR" altLang="en-US" dirty="0" smtClean="0">
                <a:solidFill>
                  <a:schemeClr val="tx1"/>
                </a:solidFill>
              </a:rPr>
              <a:t>입니다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URL</a:t>
            </a:r>
            <a:r>
              <a:rPr lang="ko-KR" altLang="en-US" dirty="0" smtClean="0">
                <a:solidFill>
                  <a:schemeClr val="tx1"/>
                </a:solidFill>
              </a:rPr>
              <a:t>또는 </a:t>
            </a:r>
            <a:r>
              <a:rPr lang="en-US" altLang="ko-KR" dirty="0" smtClean="0">
                <a:solidFill>
                  <a:schemeClr val="tx1"/>
                </a:solidFill>
              </a:rPr>
              <a:t>QR</a:t>
            </a:r>
            <a:r>
              <a:rPr lang="ko-KR" altLang="en-US" dirty="0" smtClean="0">
                <a:solidFill>
                  <a:schemeClr val="tx1"/>
                </a:solidFill>
              </a:rPr>
              <a:t>코드로도 접속 가능합니다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체크인 시 현장에서 </a:t>
            </a:r>
            <a:r>
              <a:rPr lang="ko-KR" altLang="en-US" dirty="0" err="1" smtClean="0">
                <a:solidFill>
                  <a:schemeClr val="tx1"/>
                </a:solidFill>
              </a:rPr>
              <a:t>사원증</a:t>
            </a:r>
            <a:r>
              <a:rPr lang="ko-KR" altLang="en-US" dirty="0" smtClean="0">
                <a:solidFill>
                  <a:schemeClr val="tx1"/>
                </a:solidFill>
              </a:rPr>
              <a:t> 또는 명함</a:t>
            </a:r>
            <a:r>
              <a:rPr lang="en-US" altLang="ko-KR" dirty="0" smtClean="0">
                <a:solidFill>
                  <a:schemeClr val="tx1"/>
                </a:solidFill>
              </a:rPr>
              <a:t>+</a:t>
            </a:r>
            <a:r>
              <a:rPr lang="ko-KR" altLang="en-US" dirty="0" smtClean="0">
                <a:solidFill>
                  <a:schemeClr val="tx1"/>
                </a:solidFill>
              </a:rPr>
              <a:t>신분증 확인 </a:t>
            </a:r>
            <a:r>
              <a:rPr lang="ko-KR" altLang="en-US" dirty="0" err="1" smtClean="0">
                <a:solidFill>
                  <a:schemeClr val="tx1"/>
                </a:solidFill>
              </a:rPr>
              <a:t>부탁드립니다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  <a:endParaRPr lang="ko-KR" altLang="en-US" dirty="0"/>
          </a:p>
        </p:txBody>
      </p:sp>
      <p:pic>
        <p:nvPicPr>
          <p:cNvPr id="7" name="그림 6" descr="ScreenHunt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66399" y="123567"/>
            <a:ext cx="2592434" cy="62124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848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36605" y="188096"/>
            <a:ext cx="98854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 err="1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카톡으로</a:t>
            </a:r>
            <a:r>
              <a:rPr lang="ko-KR" altLang="en-US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URL </a:t>
            </a:r>
            <a:r>
              <a:rPr lang="ko-KR" altLang="en-US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발송</a:t>
            </a:r>
            <a:r>
              <a:rPr lang="en-US" altLang="ko-KR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</a:p>
        </p:txBody>
      </p:sp>
      <p:pic>
        <p:nvPicPr>
          <p:cNvPr id="5" name="그림 4" descr="ScreenHunter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38662" y="2743200"/>
            <a:ext cx="3114675" cy="1371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848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178010" y="377566"/>
            <a:ext cx="98854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회원가입 후 로그인 진행</a:t>
            </a:r>
            <a:endParaRPr lang="en-US" altLang="ko-KR" sz="2400" dirty="0" smtClean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6" name="그림 5" descr="ScreenHunter_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11777" y="4587960"/>
            <a:ext cx="3238500" cy="1866900"/>
          </a:xfrm>
          <a:prstGeom prst="rect">
            <a:avLst/>
          </a:prstGeom>
        </p:spPr>
      </p:pic>
      <p:pic>
        <p:nvPicPr>
          <p:cNvPr id="7" name="그림 6" descr="ScreenHunter_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05530" y="527222"/>
            <a:ext cx="2430747" cy="5865341"/>
          </a:xfrm>
          <a:prstGeom prst="rect">
            <a:avLst/>
          </a:prstGeom>
        </p:spPr>
      </p:pic>
      <p:pic>
        <p:nvPicPr>
          <p:cNvPr id="9" name="그림 8" descr="ScreenHunter_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24777" y="800358"/>
            <a:ext cx="3228975" cy="37909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039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178010" y="377566"/>
            <a:ext cx="98854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헤드라인M" panose="02030600000101010101" pitchFamily="18" charset="-127"/>
                <a:ea typeface="HY헤드라인M" panose="02030600000101010101" pitchFamily="18" charset="-127"/>
              </a:rPr>
              <a:t>예약 페이지에서 잔여 객실에 한해 예약진행</a:t>
            </a:r>
            <a:endParaRPr lang="en-US" altLang="ko-KR" sz="2400" dirty="0" smtClean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5" name="그림 4" descr="ScreenHunter_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57700" y="1054443"/>
            <a:ext cx="3276600" cy="561781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039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143933" y="260350"/>
            <a:ext cx="8238067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>
              <a:spcBef>
                <a:spcPct val="50000"/>
              </a:spcBef>
            </a:pPr>
            <a:r>
              <a:rPr lang="ko-KR" altLang="en-US" sz="1600" b="1">
                <a:latin typeface="맑은 고딕" pitchFamily="50" charset="-127"/>
                <a:ea typeface="맑은 고딕" pitchFamily="50" charset="-127"/>
              </a:rPr>
              <a:t>◈ 알펜시아리조트 </a:t>
            </a:r>
            <a:r>
              <a:rPr lang="en-US" altLang="ko-KR" sz="1600" b="1">
                <a:latin typeface="맑은 고딕" pitchFamily="50" charset="-127"/>
                <a:ea typeface="맑은 고딕" pitchFamily="50" charset="-127"/>
              </a:rPr>
              <a:t>2022</a:t>
            </a:r>
            <a:r>
              <a:rPr lang="ko-KR" altLang="en-US" sz="1600" b="1">
                <a:latin typeface="맑은 고딕" pitchFamily="50" charset="-127"/>
                <a:ea typeface="맑은 고딕" pitchFamily="50" charset="-127"/>
              </a:rPr>
              <a:t>년 </a:t>
            </a:r>
            <a:r>
              <a:rPr lang="en-US" altLang="ko-KR" sz="1600" b="1">
                <a:latin typeface="맑은 고딕" pitchFamily="50" charset="-127"/>
                <a:ea typeface="맑은 고딕" pitchFamily="50" charset="-127"/>
              </a:rPr>
              <a:t>– </a:t>
            </a:r>
            <a:r>
              <a:rPr lang="ko-KR" altLang="en-US" sz="1600" b="1">
                <a:latin typeface="맑은 고딕" pitchFamily="50" charset="-127"/>
                <a:ea typeface="맑은 고딕" pitchFamily="50" charset="-127"/>
              </a:rPr>
              <a:t>계약 제휴사 특별 할인요금 제공</a:t>
            </a:r>
            <a:endParaRPr lang="en-US" altLang="ko-KR" sz="1600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56634" y="795339"/>
            <a:ext cx="6072717" cy="11636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indent="-228600" eaLnBrk="1" latinLnBrk="1" hangingPunct="1">
              <a:lnSpc>
                <a:spcPct val="160000"/>
              </a:lnSpc>
              <a:spcBef>
                <a:spcPct val="50000"/>
              </a:spcBef>
              <a:buFontTx/>
              <a:buAutoNum type="arabicParenR"/>
              <a:defRPr/>
            </a:pPr>
            <a:r>
              <a:rPr lang="ko-KR" altLang="en-US" sz="1200" b="1" kern="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객실요금 </a:t>
            </a:r>
            <a:endParaRPr lang="en-US" altLang="ko-KR" sz="1200" b="1" kern="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228600" indent="-228600" eaLnBrk="1" latinLnBrk="1" hangingPunct="1">
              <a:lnSpc>
                <a:spcPct val="160000"/>
              </a:lnSpc>
              <a:spcBef>
                <a:spcPct val="50000"/>
              </a:spcBef>
              <a:defRPr/>
            </a:pPr>
            <a:r>
              <a:rPr lang="ko-KR" altLang="en-US" sz="1200" b="1" kern="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en-US" altLang="ko-KR" sz="1200" b="1" kern="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sz="1200" b="1" kern="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각 회사별 </a:t>
            </a:r>
            <a:r>
              <a:rPr lang="en-US" altLang="ko-KR" sz="1200" b="1" kern="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URL</a:t>
            </a:r>
            <a:r>
              <a:rPr lang="ko-KR" altLang="en-US" sz="1200" b="1" kern="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을 통한 예약</a:t>
            </a:r>
            <a:endParaRPr lang="en-US" altLang="ko-KR" sz="1200" b="1" kern="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228600" indent="-228600" eaLnBrk="1" latinLnBrk="1" hangingPunct="1">
              <a:lnSpc>
                <a:spcPct val="160000"/>
              </a:lnSpc>
              <a:spcBef>
                <a:spcPct val="50000"/>
              </a:spcBef>
              <a:defRPr/>
            </a:pPr>
            <a:r>
              <a:rPr lang="ko-KR" altLang="en-US" sz="1200" b="1" kern="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en-US" altLang="ko-KR" sz="1200" b="1" kern="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 </a:t>
            </a:r>
            <a:r>
              <a:rPr lang="ko-KR" altLang="en-US" sz="1200" b="1" kern="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온라인 채널 대비  제휴 요금 최저가 정책               </a:t>
            </a:r>
            <a:endParaRPr lang="en-US" altLang="ko-KR" sz="1000" b="1" kern="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2052" name="TextBox 17"/>
          <p:cNvSpPr txBox="1">
            <a:spLocks noChangeArrowheads="1"/>
          </p:cNvSpPr>
          <p:nvPr/>
        </p:nvSpPr>
        <p:spPr bwMode="auto">
          <a:xfrm>
            <a:off x="264584" y="5589588"/>
            <a:ext cx="5856816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800" b="1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&lt;</a:t>
            </a:r>
            <a:r>
              <a:rPr lang="ko-KR" altLang="en-US" sz="800" b="1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안내사항</a:t>
            </a:r>
            <a:r>
              <a:rPr lang="en-US" altLang="ko-KR" sz="800" b="1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&gt;</a:t>
            </a: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객실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취소는 호텔 내규에 따름</a:t>
            </a:r>
            <a:endParaRPr lang="en-US" altLang="ko-KR" sz="800" b="1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호텔 전망 변경 시 상기 요금에 추가요금 별도 부과</a:t>
            </a:r>
            <a:endParaRPr lang="en-US" altLang="ko-KR" sz="800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각종 할인쿠폰 중복 할인 불가</a:t>
            </a: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성수기예약은 알펜시아 분양회원 선 예약 진행 후 잔여 객실에 한하여 예약 가능</a:t>
            </a:r>
            <a:endParaRPr lang="en-US" altLang="ko-KR" sz="800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예약 상황에 따라 사전 안내 없이 조기 마감되거나 변동 될 수 있음</a:t>
            </a:r>
            <a:endParaRPr lang="en-US" altLang="ko-KR" sz="800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체크인 시 사원증 또는 명함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+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신분증 필수 제시</a:t>
            </a:r>
            <a:endParaRPr lang="en-US" altLang="ko-KR" sz="800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제휴계약 할인제공 요금은 변동 될 수 있음</a:t>
            </a:r>
            <a:endParaRPr lang="en-US" altLang="ko-KR" sz="800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 flipH="1">
            <a:off x="6203951" y="857250"/>
            <a:ext cx="0" cy="5710238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6206068" y="795338"/>
            <a:ext cx="5729817" cy="3873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latinLnBrk="1" hangingPunct="1">
              <a:lnSpc>
                <a:spcPct val="160000"/>
              </a:lnSpc>
              <a:spcBef>
                <a:spcPct val="50000"/>
              </a:spcBef>
              <a:defRPr/>
            </a:pPr>
            <a:r>
              <a:rPr lang="en-US" altLang="ko-KR" sz="1200" b="1" kern="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2) </a:t>
            </a:r>
            <a:r>
              <a:rPr lang="ko-KR" altLang="en-US" sz="1200" b="1" kern="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부대시설 할인                                    </a:t>
            </a:r>
            <a:endParaRPr lang="en-US" altLang="ko-KR" sz="1200" b="1" kern="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6301317" y="1192213"/>
          <a:ext cx="5643034" cy="3338530"/>
        </p:xfrm>
        <a:graphic>
          <a:graphicData uri="http://schemas.openxmlformats.org/drawingml/2006/table">
            <a:tbl>
              <a:tblPr/>
              <a:tblGrid>
                <a:gridCol w="393272">
                  <a:extLst>
                    <a:ext uri="{9D8B030D-6E8A-4147-A177-3AD203B41FA5}"/>
                  </a:extLst>
                </a:gridCol>
                <a:gridCol w="768085">
                  <a:extLst>
                    <a:ext uri="{9D8B030D-6E8A-4147-A177-3AD203B41FA5}"/>
                  </a:extLst>
                </a:gridCol>
                <a:gridCol w="1601273">
                  <a:extLst>
                    <a:ext uri="{9D8B030D-6E8A-4147-A177-3AD203B41FA5}"/>
                  </a:extLst>
                </a:gridCol>
                <a:gridCol w="1928193">
                  <a:extLst>
                    <a:ext uri="{9D8B030D-6E8A-4147-A177-3AD203B41FA5}"/>
                  </a:extLst>
                </a:gridCol>
                <a:gridCol w="952211">
                  <a:extLst>
                    <a:ext uri="{9D8B030D-6E8A-4147-A177-3AD203B41FA5}"/>
                  </a:extLst>
                </a:gridCol>
              </a:tblGrid>
              <a:tr h="320375">
                <a:tc gridSpan="2"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구 분</a:t>
                      </a: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2C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제공 내용</a:t>
                      </a: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2C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비 고</a:t>
                      </a: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2CD"/>
                    </a:solidFill>
                  </a:tcPr>
                </a:tc>
                <a:extLst>
                  <a:ext uri="{0D108BD9-81ED-4DB2-BD59-A6C34878D82A}"/>
                </a:extLst>
              </a:tr>
              <a:tr h="65287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스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키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장</a:t>
                      </a: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리프트</a:t>
                      </a: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&amp;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장비렌탈</a:t>
                      </a:r>
                      <a:endParaRPr kumimoji="0" lang="en-US" altLang="ko-KR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동계시즌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오픈일 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~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폐장일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주중</a:t>
                      </a: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&amp;</a:t>
                      </a: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주말  </a:t>
                      </a: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40%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할인</a:t>
                      </a: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77895">
                <a:tc gridSpan="2"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직영 레스토랑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인터컨티넨탈호텔</a:t>
                      </a: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</a:t>
                      </a: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층 플레이버스</a:t>
                      </a:r>
                      <a:endParaRPr kumimoji="0" lang="en-US" altLang="ko-KR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홀리데이인호텔</a:t>
                      </a: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</a:t>
                      </a: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층  </a:t>
                      </a:r>
                      <a:r>
                        <a:rPr kumimoji="0" lang="ko-KR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몽블랑</a:t>
                      </a:r>
                      <a:endParaRPr kumimoji="0" lang="en-US" altLang="ko-KR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옥시라운지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-&gt; 10%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할인</a:t>
                      </a: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주류</a:t>
                      </a:r>
                      <a:endParaRPr kumimoji="0" lang="en-US" altLang="ko-KR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제외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41707">
                <a:tc rowSpan="2" gridSpan="2"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워터파크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오션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700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비수기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준성수기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춘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추계시즌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6858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주중</a:t>
                      </a: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&amp;</a:t>
                      </a: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주말 </a:t>
                      </a: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40%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69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성수기</a:t>
                      </a:r>
                      <a:endParaRPr kumimoji="0" lang="en-US" altLang="ko-KR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하계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동계시즌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6858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30877" marR="30877" marT="8542" marB="854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09972">
                <a:tc gridSpan="2"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알파인코스터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</a:t>
                      </a: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• </a:t>
                      </a: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주중</a:t>
                      </a: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&amp;</a:t>
                      </a: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주말 </a:t>
                      </a: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30%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• </a:t>
                      </a: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운영기간 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: 4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월말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~10</a:t>
                      </a: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월초 </a:t>
                      </a: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kumimoji="0" lang="ko-KR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변동 될 수 있습니다</a:t>
                      </a:r>
                      <a:r>
                        <a:rPr kumimoji="0" lang="en-US" altLang="ko-K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74761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공통</a:t>
                      </a: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</a:t>
                      </a:r>
                      <a:r>
                        <a:rPr kumimoji="0" lang="ko-KR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※ </a:t>
                      </a:r>
                      <a:r>
                        <a:rPr kumimoji="0" lang="ko-KR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인원기준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: </a:t>
                      </a:r>
                      <a:r>
                        <a:rPr kumimoji="0" lang="en-US" altLang="ko-K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</a:t>
                      </a:r>
                      <a:r>
                        <a:rPr kumimoji="0" lang="ko-KR" altLang="en-US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팀당</a:t>
                      </a:r>
                      <a:r>
                        <a:rPr kumimoji="0" lang="ko-KR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4</a:t>
                      </a:r>
                      <a:r>
                        <a:rPr kumimoji="0" lang="ko-KR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인까지 할인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 ※ </a:t>
                      </a:r>
                      <a:r>
                        <a:rPr kumimoji="0" lang="ko-KR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증빙서류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제시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</a:t>
                      </a:r>
                      <a:r>
                        <a:rPr kumimoji="0" lang="ko-KR" altLang="en-US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사원증</a:t>
                      </a:r>
                      <a:r>
                        <a:rPr kumimoji="0" lang="ko-KR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또는 명함</a:t>
                      </a:r>
                      <a:r>
                        <a:rPr kumimoji="0" lang="en-US" altLang="ko-K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+</a:t>
                      </a:r>
                      <a:r>
                        <a:rPr kumimoji="0" lang="ko-KR" altLang="en-US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신분증</a:t>
                      </a:r>
                      <a:r>
                        <a:rPr kumimoji="0" lang="en-US" altLang="ko-K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)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41169" marR="41169" marT="8541" marB="854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2090" name="TextBox 17"/>
          <p:cNvSpPr txBox="1">
            <a:spLocks noChangeArrowheads="1"/>
          </p:cNvSpPr>
          <p:nvPr/>
        </p:nvSpPr>
        <p:spPr bwMode="auto">
          <a:xfrm>
            <a:off x="6191251" y="5500688"/>
            <a:ext cx="58568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9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9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부대시설별 시즌기간이 상이하오니 이용 전 확인하여 주시기 바랍니다</a:t>
            </a:r>
            <a:endParaRPr lang="en-US" altLang="ko-KR" sz="900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  <a:p>
            <a:r>
              <a:rPr lang="en-US" altLang="ko-KR" sz="9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9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각종 할인쿠폰 중복 할인 불가</a:t>
            </a:r>
            <a:endParaRPr lang="en-US" altLang="ko-KR" sz="900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  <a:p>
            <a:r>
              <a:rPr lang="en-US" altLang="ko-KR" sz="9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9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스키장</a:t>
            </a:r>
            <a:r>
              <a:rPr lang="en-US" altLang="ko-KR" sz="9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 21/22/23</a:t>
            </a:r>
            <a:r>
              <a:rPr lang="ko-KR" altLang="en-US" sz="9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시즌 할인적용</a:t>
            </a:r>
            <a:endParaRPr lang="en-US" altLang="ko-KR" sz="900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</p:txBody>
      </p:sp>
      <p:sp>
        <p:nvSpPr>
          <p:cNvPr id="2091" name="TextBox 14"/>
          <p:cNvSpPr txBox="1">
            <a:spLocks noChangeArrowheads="1"/>
          </p:cNvSpPr>
          <p:nvPr/>
        </p:nvSpPr>
        <p:spPr bwMode="auto">
          <a:xfrm>
            <a:off x="6381751" y="6215063"/>
            <a:ext cx="2667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1200" b="1"/>
              <a:t>예약문의 </a:t>
            </a:r>
            <a:r>
              <a:rPr lang="en-US" altLang="ko-KR" sz="1200" b="1"/>
              <a:t>: 033-339-0000</a:t>
            </a:r>
            <a:endParaRPr lang="ko-KR" altLang="en-US" sz="1200" b="1"/>
          </a:p>
        </p:txBody>
      </p:sp>
      <p:sp>
        <p:nvSpPr>
          <p:cNvPr id="2092" name="TextBox 17"/>
          <p:cNvSpPr txBox="1">
            <a:spLocks noChangeArrowheads="1"/>
          </p:cNvSpPr>
          <p:nvPr/>
        </p:nvSpPr>
        <p:spPr bwMode="auto">
          <a:xfrm>
            <a:off x="285751" y="2286001"/>
            <a:ext cx="5856816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&lt;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적용일자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&gt;</a:t>
            </a: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비 수 기 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: 3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1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~7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14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 8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21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~12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15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endParaRPr lang="en-US" altLang="ko-KR" sz="800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연     휴 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: 5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5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~5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7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 6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4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~6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5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 9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9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~9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11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                  </a:t>
            </a: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                  10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1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~10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2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,10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8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~10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9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endParaRPr lang="en-US" altLang="ko-KR" sz="800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성 수 기 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: 1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2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~2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28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 1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7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15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~7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22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 8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7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~8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20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</a:t>
            </a: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                  12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16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~12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23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 23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년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1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1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~2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28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endParaRPr lang="en-US" altLang="ko-KR" sz="800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극 성수기 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: 1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1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 7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23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~8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6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 12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24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~12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31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endParaRPr lang="en-US" altLang="ko-KR" sz="800">
              <a:latin typeface="함초롬돋움" pitchFamily="50" charset="-127"/>
              <a:ea typeface="함초롬돋움" pitchFamily="50" charset="-127"/>
              <a:cs typeface="함초롬돋움" pitchFamily="50" charset="-127"/>
            </a:endParaRP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분양회원성수기 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: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하계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(7.15 ~ 8.20) /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동계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(12.16 ~ 23.02.28)</a:t>
            </a: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극비수기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(3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,4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,11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월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) : 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일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~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금 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-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주중 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/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토 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-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금요일 요금 적용</a:t>
            </a: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※ 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연휴 前日</a:t>
            </a:r>
          </a:p>
          <a:p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   비수기 금요일 요금 적용 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: 03.08(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대선 前日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), 05.04(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어린이날 前日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)</a:t>
            </a:r>
          </a:p>
          <a:p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                                          05.31(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지방선거 前日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),  09.08(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추석 前日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)</a:t>
            </a:r>
          </a:p>
          <a:p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   성수기 토요일 요금 적용 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: 08.14(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광복절 前日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), 23.01.22~23(</a:t>
            </a:r>
            <a:r>
              <a:rPr lang="ko-KR" altLang="en-US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설 前日</a:t>
            </a:r>
            <a:r>
              <a:rPr lang="en-US" altLang="ko-KR" sz="800">
                <a:latin typeface="함초롬돋움" pitchFamily="50" charset="-127"/>
                <a:ea typeface="함초롬돋움" pitchFamily="50" charset="-127"/>
                <a:cs typeface="함초롬돋움" pitchFamily="50" charset="-127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532</Words>
  <Application>Microsoft Office PowerPoint</Application>
  <PresentationFormat>사용자 지정</PresentationFormat>
  <Paragraphs>72</Paragraphs>
  <Slides>5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슬라이드 1</vt:lpstr>
      <vt:lpstr>슬라이드 2</vt:lpstr>
      <vt:lpstr>슬라이드 3</vt:lpstr>
      <vt:lpstr>슬라이드 4</vt:lpstr>
      <vt:lpstr>슬라이드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Hwan</dc:creator>
  <cp:lastModifiedBy>ADMIN</cp:lastModifiedBy>
  <cp:revision>24</cp:revision>
  <dcterms:created xsi:type="dcterms:W3CDTF">2019-07-18T00:45:39Z</dcterms:created>
  <dcterms:modified xsi:type="dcterms:W3CDTF">2022-01-10T07:26:06Z</dcterms:modified>
</cp:coreProperties>
</file>